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297" r:id="rId3"/>
    <p:sldId id="265" r:id="rId4"/>
    <p:sldId id="307" r:id="rId5"/>
    <p:sldId id="299" r:id="rId6"/>
    <p:sldId id="308" r:id="rId7"/>
    <p:sldId id="300" r:id="rId8"/>
    <p:sldId id="304" r:id="rId9"/>
    <p:sldId id="306" r:id="rId10"/>
    <p:sldId id="298" r:id="rId11"/>
    <p:sldId id="302" r:id="rId12"/>
    <p:sldId id="301" r:id="rId13"/>
    <p:sldId id="305"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4423" autoAdjust="0"/>
  </p:normalViewPr>
  <p:slideViewPr>
    <p:cSldViewPr>
      <p:cViewPr>
        <p:scale>
          <a:sx n="59" d="100"/>
          <a:sy n="59" d="100"/>
        </p:scale>
        <p:origin x="-16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2/2/2016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2423959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10299083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294222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We live in a world with amazing forms of life. In many places, there are still more unknown </a:t>
            </a:r>
            <a:r>
              <a:rPr lang="en-AU" sz="1200" b="1" i="0" u="none" strike="noStrike" kern="1200" baseline="0" dirty="0" smtClean="0">
                <a:solidFill>
                  <a:schemeClr val="tx1"/>
                </a:solidFill>
                <a:latin typeface="+mn-lt"/>
                <a:ea typeface="+mn-ea"/>
                <a:cs typeface="+mn-cs"/>
              </a:rPr>
              <a:t>species </a:t>
            </a:r>
            <a:r>
              <a:rPr lang="en-AU" sz="1200" b="0" i="0" u="none" strike="noStrike" kern="1200" baseline="0" dirty="0" smtClean="0">
                <a:solidFill>
                  <a:schemeClr val="tx1"/>
                </a:solidFill>
                <a:latin typeface="+mn-lt"/>
                <a:ea typeface="+mn-ea"/>
                <a:cs typeface="+mn-cs"/>
              </a:rPr>
              <a:t>to be uncovered. Back in the 18th and 19th centuries, explorers sailed the world on voyages of discovery. Naturalists and collectors took advantage of these voyages and they wrote detailed accounts of what they observed. These accounts were widely read back home in Europe by a public fascinated by exotic places and things. The general public in Europe was sceptical of the far off lands and they marvelled at the specimens brought back from expeditions. Wealthy patrons sponsored collectors to bring back live exotic animals and plants, and private menageries and public zoos were created. At the same time, naturalists began to question age-old beliefs about the physical and living world around them. They noticed how unseen lands brought unknown species and they began to wonder why this was so. It was in part due to his own voyage of discovery that Charles Darwin developed his theory of evolution by natural selection.</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3580363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Wallace discovered 5000 new species and collected more than 125 660 specimens.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HMS </a:t>
            </a:r>
            <a:r>
              <a:rPr lang="en-US" sz="1200" i="1" kern="1200" baseline="0" dirty="0" smtClean="0">
                <a:solidFill>
                  <a:schemeClr val="tx1"/>
                </a:solidFill>
                <a:latin typeface="+mn-lt"/>
                <a:ea typeface="+mn-ea"/>
                <a:cs typeface="+mn-cs"/>
              </a:rPr>
              <a:t>Endeavour</a:t>
            </a:r>
            <a:r>
              <a:rPr lang="en-US" sz="1200" kern="1200" baseline="0" dirty="0" smtClean="0">
                <a:solidFill>
                  <a:schemeClr val="tx1"/>
                </a:solidFill>
                <a:latin typeface="+mn-lt"/>
                <a:ea typeface="+mn-ea"/>
                <a:cs typeface="+mn-cs"/>
              </a:rPr>
              <a:t>. The naturalist on board the </a:t>
            </a:r>
            <a:r>
              <a:rPr lang="en-US" sz="1200" i="1" kern="1200" baseline="0" dirty="0" smtClean="0">
                <a:solidFill>
                  <a:schemeClr val="tx1"/>
                </a:solidFill>
                <a:latin typeface="+mn-lt"/>
                <a:ea typeface="+mn-ea"/>
                <a:cs typeface="+mn-cs"/>
              </a:rPr>
              <a:t>Endeavour </a:t>
            </a:r>
            <a:r>
              <a:rPr lang="en-US" sz="1200" i="0" kern="1200" baseline="0" dirty="0" smtClean="0">
                <a:solidFill>
                  <a:schemeClr val="tx1"/>
                </a:solidFill>
                <a:latin typeface="+mn-lt"/>
                <a:ea typeface="+mn-ea"/>
                <a:cs typeface="+mn-cs"/>
              </a:rPr>
              <a:t>was Joseph Banks</a:t>
            </a:r>
            <a:r>
              <a:rPr lang="en-US" sz="1200" i="1" kern="1200" baseline="0" dirty="0" smtClean="0">
                <a:solidFill>
                  <a:schemeClr val="tx1"/>
                </a:solidFill>
                <a:latin typeface="+mn-lt"/>
                <a:ea typeface="+mn-ea"/>
                <a:cs typeface="+mn-cs"/>
              </a:rPr>
              <a:t>. </a:t>
            </a:r>
            <a:r>
              <a:rPr lang="en-US" sz="1200" i="0" kern="1200" baseline="0" dirty="0" smtClean="0">
                <a:solidFill>
                  <a:schemeClr val="tx1"/>
                </a:solidFill>
                <a:latin typeface="+mn-lt"/>
                <a:ea typeface="+mn-ea"/>
                <a:cs typeface="+mn-cs"/>
              </a:rPr>
              <a:t>He documented the species during the voyage to the Pacific including Australian and New Zealand native species. </a:t>
            </a:r>
            <a:r>
              <a:rPr lang="en-US" sz="1200" kern="1200" baseline="0" dirty="0" smtClean="0">
                <a:solidFill>
                  <a:schemeClr val="tx1"/>
                </a:solidFill>
                <a:latin typeface="+mn-lt"/>
                <a:ea typeface="+mn-ea"/>
                <a:cs typeface="+mn-cs"/>
              </a:rPr>
              <a:t>The plant material he collected from eastern Australia was extensive and accounted for about 110 new </a:t>
            </a:r>
            <a:r>
              <a:rPr lang="en-US" sz="1200" b="1" kern="1200" baseline="0" dirty="0" smtClean="0">
                <a:solidFill>
                  <a:schemeClr val="tx1"/>
                </a:solidFill>
                <a:latin typeface="+mn-lt"/>
                <a:ea typeface="+mn-ea"/>
                <a:cs typeface="+mn-cs"/>
              </a:rPr>
              <a:t>genera </a:t>
            </a:r>
            <a:r>
              <a:rPr lang="en-US" sz="1200" b="0" kern="1200" baseline="0" dirty="0" smtClean="0">
                <a:solidFill>
                  <a:schemeClr val="tx1"/>
                </a:solidFill>
                <a:latin typeface="+mn-lt"/>
                <a:ea typeface="+mn-ea"/>
                <a:cs typeface="+mn-cs"/>
              </a:rPr>
              <a:t>and 1300 new species.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HMS </a:t>
            </a:r>
            <a:r>
              <a:rPr lang="en-US" sz="1200" i="0" kern="1200" baseline="0" dirty="0" smtClean="0">
                <a:solidFill>
                  <a:schemeClr val="tx1"/>
                </a:solidFill>
                <a:latin typeface="+mn-lt"/>
                <a:ea typeface="+mn-ea"/>
                <a:cs typeface="+mn-cs"/>
              </a:rPr>
              <a:t>Beagle. In</a:t>
            </a:r>
            <a:r>
              <a:rPr lang="en-US" sz="1200" kern="1200" baseline="0" dirty="0" smtClean="0">
                <a:solidFill>
                  <a:schemeClr val="tx1"/>
                </a:solidFill>
                <a:latin typeface="+mn-lt"/>
                <a:ea typeface="+mn-ea"/>
                <a:cs typeface="+mn-cs"/>
              </a:rPr>
              <a:t> January 1836 Charles Darwin arrived in Australia. He did not travel far from Sydney but noted the strangeness of Australia’s animals. He observed several animals that were clearly similar in form and </a:t>
            </a:r>
            <a:r>
              <a:rPr lang="en-US" sz="1200" kern="1200" baseline="0" dirty="0" err="1" smtClean="0">
                <a:solidFill>
                  <a:schemeClr val="tx1"/>
                </a:solidFill>
                <a:latin typeface="+mn-lt"/>
                <a:ea typeface="+mn-ea"/>
                <a:cs typeface="+mn-cs"/>
              </a:rPr>
              <a:t>behaviour</a:t>
            </a:r>
            <a:r>
              <a:rPr lang="en-US" sz="1200" kern="1200" baseline="0" dirty="0" smtClean="0">
                <a:solidFill>
                  <a:schemeClr val="tx1"/>
                </a:solidFill>
                <a:latin typeface="+mn-lt"/>
                <a:ea typeface="+mn-ea"/>
                <a:cs typeface="+mn-cs"/>
              </a:rPr>
              <a:t> to similar animals in England. These included crows and magpies, as well as the ant lion, a small insect that digs pits in sandy soil into which unsuspecting prey can fall. These species were named after familiar species in Europe, but they actually belong to completely different species.</a:t>
            </a:r>
            <a:endParaRPr lang="en-US" dirty="0" smtClean="0"/>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3</a:t>
            </a:fld>
            <a:endParaRPr lang="en-US"/>
          </a:p>
        </p:txBody>
      </p:sp>
    </p:spTree>
    <p:extLst>
      <p:ext uri="{BB962C8B-B14F-4D97-AF65-F5344CB8AC3E}">
        <p14:creationId xmlns:p14="http://schemas.microsoft.com/office/powerpoint/2010/main" val="3859082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5</a:t>
            </a:fld>
            <a:endParaRPr lang="en-US"/>
          </a:p>
        </p:txBody>
      </p:sp>
    </p:spTree>
    <p:extLst>
      <p:ext uri="{BB962C8B-B14F-4D97-AF65-F5344CB8AC3E}">
        <p14:creationId xmlns:p14="http://schemas.microsoft.com/office/powerpoint/2010/main" val="86387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normAutofit fontScale="92500" lnSpcReduction="20000"/>
          </a:bodyPr>
          <a:lstStyle/>
          <a:p>
            <a:r>
              <a:rPr lang="en-US" sz="1200" kern="1200" baseline="0" dirty="0" smtClean="0">
                <a:solidFill>
                  <a:schemeClr val="tx1"/>
                </a:solidFill>
                <a:latin typeface="+mn-lt"/>
                <a:ea typeface="+mn-ea"/>
                <a:cs typeface="+mn-cs"/>
              </a:rPr>
              <a:t>1. A species is a </a:t>
            </a:r>
            <a:r>
              <a:rPr lang="en-AU" sz="1200" b="0" i="0" u="none" strike="noStrike" kern="1200" baseline="0" dirty="0" smtClean="0">
                <a:solidFill>
                  <a:schemeClr val="tx1"/>
                </a:solidFill>
                <a:latin typeface="+mn-lt"/>
                <a:ea typeface="+mn-ea"/>
                <a:cs typeface="+mn-cs"/>
              </a:rPr>
              <a:t>group of organisms that share a gene pool; all members of the same species have the capacity to interbreed to produce fertile offspring as long as they are not prevented by any physical barrier.</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2. The biological species concept is the definition of a species based on the capacity of individuals to interbreed.</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3. While the biological species model has relevance to the processes whereby new forms of life evolve, particularly at the genetic level, there are a number of problems in using this definition.</a:t>
            </a:r>
          </a:p>
          <a:p>
            <a:r>
              <a:rPr lang="en-AU" sz="1200" b="0" i="0" u="none" strike="noStrike" kern="1200" baseline="0" dirty="0" smtClean="0">
                <a:solidFill>
                  <a:schemeClr val="tx1"/>
                </a:solidFill>
                <a:latin typeface="+mn-lt"/>
                <a:ea typeface="+mn-ea"/>
                <a:cs typeface="+mn-cs"/>
              </a:rPr>
              <a:t>For example, it is not possible to apply it to fossils of extinct organisms, since it is never possible to really know which individuals could interbreed with another. Often, where two identified species have populations that overlap to some extent, there are zones where </a:t>
            </a:r>
            <a:r>
              <a:rPr lang="en-AU" sz="1200" b="1" i="0" u="none" strike="noStrike" kern="1200" baseline="0" dirty="0" smtClean="0">
                <a:solidFill>
                  <a:schemeClr val="tx1"/>
                </a:solidFill>
                <a:latin typeface="+mn-lt"/>
                <a:ea typeface="+mn-ea"/>
                <a:cs typeface="+mn-cs"/>
              </a:rPr>
              <a:t>hybrid </a:t>
            </a:r>
            <a:r>
              <a:rPr lang="en-AU" sz="1200" b="0" i="0" u="none" strike="noStrike" kern="1200" baseline="0" dirty="0" smtClean="0">
                <a:solidFill>
                  <a:schemeClr val="tx1"/>
                </a:solidFill>
                <a:latin typeface="+mn-lt"/>
                <a:ea typeface="+mn-ea"/>
                <a:cs typeface="+mn-cs"/>
              </a:rPr>
              <a:t>organisms exist. Hybrids are difficult to classify since they are the result of individuals from two different species interbreeding. They generally do not survive well outside restricted hybrid zones and generally do not displace either of the parent species, but they do play an important role within the ecosystem. Hybrids present a problem from a conservation perspective since most legislation is designed to identify a particular species for protection, and therefore does not protect the hybrid organisms, despite their role in the overall ecological system.</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4. When examining fossils, the </a:t>
            </a:r>
            <a:r>
              <a:rPr lang="en-AU" sz="1200" b="1" i="0" u="none" strike="noStrike" kern="1200" baseline="0" dirty="0" smtClean="0">
                <a:solidFill>
                  <a:schemeClr val="tx1"/>
                </a:solidFill>
                <a:latin typeface="+mn-lt"/>
                <a:ea typeface="+mn-ea"/>
                <a:cs typeface="+mn-cs"/>
              </a:rPr>
              <a:t>morphological species concept </a:t>
            </a:r>
            <a:r>
              <a:rPr lang="en-AU" sz="1200" b="0" i="0" u="none" strike="noStrike" kern="1200" baseline="0" dirty="0" smtClean="0">
                <a:solidFill>
                  <a:schemeClr val="tx1"/>
                </a:solidFill>
                <a:latin typeface="+mn-lt"/>
                <a:ea typeface="+mn-ea"/>
                <a:cs typeface="+mn-cs"/>
              </a:rPr>
              <a:t>is most commonly applied. This concept characterises a species by its form, or morphology. The </a:t>
            </a:r>
            <a:r>
              <a:rPr lang="en-AU" sz="1200" b="1" i="0" u="none" strike="noStrike" kern="1200" baseline="0" dirty="0" smtClean="0">
                <a:solidFill>
                  <a:schemeClr val="tx1"/>
                </a:solidFill>
                <a:latin typeface="+mn-lt"/>
                <a:ea typeface="+mn-ea"/>
                <a:cs typeface="+mn-cs"/>
              </a:rPr>
              <a:t>phylogenetic species concept </a:t>
            </a:r>
            <a:r>
              <a:rPr lang="en-AU" sz="1200" b="0" i="0" u="none" strike="noStrike" kern="1200" baseline="0" dirty="0" smtClean="0">
                <a:solidFill>
                  <a:schemeClr val="tx1"/>
                </a:solidFill>
                <a:latin typeface="+mn-lt"/>
                <a:ea typeface="+mn-ea"/>
                <a:cs typeface="+mn-cs"/>
              </a:rPr>
              <a:t>identifies a species as being the smallest group of organisms who can all trace their origins to a single common ancestor. This is, in fact, an important feature of all classification systems used today.</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7</a:t>
            </a:fld>
            <a:endParaRPr lang="en-US"/>
          </a:p>
        </p:txBody>
      </p:sp>
    </p:spTree>
    <p:extLst>
      <p:ext uri="{BB962C8B-B14F-4D97-AF65-F5344CB8AC3E}">
        <p14:creationId xmlns:p14="http://schemas.microsoft.com/office/powerpoint/2010/main" val="78072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Australian </a:t>
            </a:r>
            <a:r>
              <a:rPr lang="en-AU" sz="1200" b="1" i="0" u="none" strike="noStrike" kern="1200" baseline="0" dirty="0" smtClean="0">
                <a:solidFill>
                  <a:schemeClr val="tx1"/>
                </a:solidFill>
                <a:latin typeface="+mn-lt"/>
                <a:ea typeface="+mn-ea"/>
                <a:cs typeface="+mn-cs"/>
              </a:rPr>
              <a:t>flora </a:t>
            </a:r>
            <a:r>
              <a:rPr lang="en-AU" sz="1200" b="0" i="0" u="none" strike="noStrike" kern="1200" baseline="0" dirty="0" smtClean="0">
                <a:solidFill>
                  <a:schemeClr val="tx1"/>
                </a:solidFill>
                <a:latin typeface="+mn-lt"/>
                <a:ea typeface="+mn-ea"/>
                <a:cs typeface="+mn-cs"/>
              </a:rPr>
              <a:t>and </a:t>
            </a:r>
            <a:r>
              <a:rPr lang="en-AU" sz="1200" b="1" i="0" u="none" strike="noStrike" kern="1200" baseline="0" dirty="0" smtClean="0">
                <a:solidFill>
                  <a:schemeClr val="tx1"/>
                </a:solidFill>
                <a:latin typeface="+mn-lt"/>
                <a:ea typeface="+mn-ea"/>
                <a:cs typeface="+mn-cs"/>
              </a:rPr>
              <a:t>fauna </a:t>
            </a:r>
            <a:r>
              <a:rPr lang="en-AU" sz="1200" b="0" i="0" u="none" strike="noStrike" kern="1200" baseline="0" dirty="0" smtClean="0">
                <a:solidFill>
                  <a:schemeClr val="tx1"/>
                </a:solidFill>
                <a:latin typeface="+mn-lt"/>
                <a:ea typeface="+mn-ea"/>
                <a:cs typeface="+mn-cs"/>
              </a:rPr>
              <a:t>stands apart from that of the rest of the world for several reasons.</a:t>
            </a:r>
          </a:p>
          <a:p>
            <a:r>
              <a:rPr lang="en-AU" sz="1200" b="0" i="0" u="none" strike="noStrike" kern="1200" baseline="0" dirty="0" smtClean="0">
                <a:solidFill>
                  <a:schemeClr val="tx1"/>
                </a:solidFill>
                <a:latin typeface="+mn-lt"/>
                <a:ea typeface="+mn-ea"/>
                <a:cs typeface="+mn-cs"/>
              </a:rPr>
              <a:t>Firstly, it is quite different to that found anywhere else on Earth. The vast forests of eucalypts that characterise the Australian landscape are not found outside Australia and South East Asia.</a:t>
            </a:r>
          </a:p>
          <a:p>
            <a:endParaRPr lang="en-AU" sz="1200" b="0" i="0" u="none" strike="noStrike"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second important characteristic is diversity. It has been estimated that Australia has about 1 million species of plants, animals and micro-organisms, representing approximately 7% of the world’s total. In fact Australia is one of only two developed nations, along with the USA, to be </a:t>
            </a:r>
            <a:r>
              <a:rPr lang="en-US" sz="1200" kern="1200" baseline="0" dirty="0" err="1" smtClean="0">
                <a:solidFill>
                  <a:schemeClr val="tx1"/>
                </a:solidFill>
                <a:latin typeface="+mn-lt"/>
                <a:ea typeface="+mn-ea"/>
                <a:cs typeface="+mn-cs"/>
              </a:rPr>
              <a:t>recognised</a:t>
            </a:r>
            <a:r>
              <a:rPr lang="en-US" sz="1200" kern="1200" baseline="0" dirty="0" smtClean="0">
                <a:solidFill>
                  <a:schemeClr val="tx1"/>
                </a:solidFill>
                <a:latin typeface="+mn-lt"/>
                <a:ea typeface="+mn-ea"/>
                <a:cs typeface="+mn-cs"/>
              </a:rPr>
              <a:t> as a ‘</a:t>
            </a:r>
            <a:r>
              <a:rPr lang="en-US" sz="1200" kern="1200" baseline="0" dirty="0" err="1" smtClean="0">
                <a:solidFill>
                  <a:schemeClr val="tx1"/>
                </a:solidFill>
                <a:latin typeface="+mn-lt"/>
                <a:ea typeface="+mn-ea"/>
                <a:cs typeface="+mn-cs"/>
              </a:rPr>
              <a:t>megadiversity</a:t>
            </a:r>
            <a:r>
              <a:rPr lang="en-US" sz="1200" kern="1200" baseline="0" dirty="0" smtClean="0">
                <a:solidFill>
                  <a:schemeClr val="tx1"/>
                </a:solidFill>
                <a:latin typeface="+mn-lt"/>
                <a:ea typeface="+mn-ea"/>
                <a:cs typeface="+mn-cs"/>
              </a:rPr>
              <a:t>’ country; a country possessing particularly diverse living systems. Australia is one of the most sparsely populated ‘</a:t>
            </a:r>
            <a:r>
              <a:rPr lang="en-US" sz="1200" kern="1200" baseline="0" dirty="0" err="1" smtClean="0">
                <a:solidFill>
                  <a:schemeClr val="tx1"/>
                </a:solidFill>
                <a:latin typeface="+mn-lt"/>
                <a:ea typeface="+mn-ea"/>
                <a:cs typeface="+mn-cs"/>
              </a:rPr>
              <a:t>megadiversity</a:t>
            </a:r>
            <a:r>
              <a:rPr lang="en-US" sz="1200" kern="1200" baseline="0" dirty="0" smtClean="0">
                <a:solidFill>
                  <a:schemeClr val="tx1"/>
                </a:solidFill>
                <a:latin typeface="+mn-lt"/>
                <a:ea typeface="+mn-ea"/>
                <a:cs typeface="+mn-cs"/>
              </a:rPr>
              <a:t>’ countries in the world. A report</a:t>
            </a:r>
          </a:p>
          <a:p>
            <a:r>
              <a:rPr lang="en-US" sz="1200" kern="1200" baseline="0" dirty="0" smtClean="0">
                <a:solidFill>
                  <a:schemeClr val="tx1"/>
                </a:solidFill>
                <a:latin typeface="+mn-lt"/>
                <a:ea typeface="+mn-ea"/>
                <a:cs typeface="+mn-cs"/>
              </a:rPr>
              <a:t>prepared for the Australian Biological Resources Study in 2009 estimated that 566 398 species exist in Australia.</a:t>
            </a:r>
            <a:endParaRPr lang="en-US" dirty="0" smtClean="0"/>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10</a:t>
            </a:fld>
            <a:endParaRPr lang="en-US"/>
          </a:p>
        </p:txBody>
      </p:sp>
    </p:spTree>
    <p:extLst>
      <p:ext uri="{BB962C8B-B14F-4D97-AF65-F5344CB8AC3E}">
        <p14:creationId xmlns:p14="http://schemas.microsoft.com/office/powerpoint/2010/main" val="177998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60304E8F-7DE4-4BC5-8D15-3EAD43A073A8}" type="slidenum">
              <a:rPr lang="en-US" smtClean="0"/>
              <a:pPr>
                <a:defRPr/>
              </a:pPr>
              <a:t>11</a:t>
            </a:fld>
            <a:endParaRPr lang="en-US"/>
          </a:p>
        </p:txBody>
      </p:sp>
    </p:spTree>
    <p:extLst>
      <p:ext uri="{BB962C8B-B14F-4D97-AF65-F5344CB8AC3E}">
        <p14:creationId xmlns:p14="http://schemas.microsoft.com/office/powerpoint/2010/main" val="153951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AU" sz="1200" b="0" i="0" u="none" strike="noStrike" kern="1200" baseline="0" dirty="0" smtClean="0">
                <a:solidFill>
                  <a:schemeClr val="tx1"/>
                </a:solidFill>
                <a:latin typeface="+mn-lt"/>
                <a:ea typeface="+mn-ea"/>
                <a:cs typeface="+mn-cs"/>
              </a:rPr>
              <a:t>The concept of ecosystems provides a powerful tool for understanding how the complexity of life works, but it is also a concept that is under current improvement and development. Our understanding of how ecosystems function is ongoing and the concept of ecosystems is not without its problems. It can be difficult to determine where the dividing line is between one ecosystem and another, since all life on Earth is connected through the cycling of nutrients and the transformation of energy through food webs. It tends to be assumed that an ecosystem has some level of isolation from other ecosystems, meaning that more materials are cycled and transferred within an ecosystem than between one ecosystem and another. In reality, materials </a:t>
            </a:r>
            <a:r>
              <a:rPr lang="en-AU" sz="1200" b="0" i="1" u="none" strike="noStrike" kern="1200" baseline="0" dirty="0" smtClean="0">
                <a:solidFill>
                  <a:schemeClr val="tx1"/>
                </a:solidFill>
                <a:latin typeface="+mn-lt"/>
                <a:ea typeface="+mn-ea"/>
                <a:cs typeface="+mn-cs"/>
              </a:rPr>
              <a:t>do </a:t>
            </a:r>
            <a:r>
              <a:rPr lang="en-AU" sz="1200" b="0" i="0" u="none" strike="noStrike" kern="1200" baseline="0" dirty="0" smtClean="0">
                <a:solidFill>
                  <a:schemeClr val="tx1"/>
                </a:solidFill>
                <a:latin typeface="+mn-lt"/>
                <a:ea typeface="+mn-ea"/>
                <a:cs typeface="+mn-cs"/>
              </a:rPr>
              <a:t>cross the boundaries separating one ecosystem from another. For example, a predator may have a range which crosses a number of different, identified ecosystems.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Ecosystems are generally regarded as being fairly homogeneous, but there may be regions within an ecosystem which vary significantly. It can be difficult for biologists to agree whether an ecosystem should be split into more than one ecosystem. Australian dingoes have ranges which extend many kilometres and they can survive in a wide range of environments, including both arid and </a:t>
            </a:r>
            <a:r>
              <a:rPr lang="en-AU" sz="1200" b="1" i="0" u="none" strike="noStrike" kern="1200" baseline="0" dirty="0" smtClean="0">
                <a:solidFill>
                  <a:schemeClr val="tx1"/>
                </a:solidFill>
                <a:latin typeface="+mn-lt"/>
                <a:ea typeface="+mn-ea"/>
                <a:cs typeface="+mn-cs"/>
              </a:rPr>
              <a:t>temperate </a:t>
            </a:r>
            <a:r>
              <a:rPr lang="en-AU" sz="1200" b="0" i="0" u="none" strike="noStrike" kern="1200" baseline="0" dirty="0" smtClean="0">
                <a:solidFill>
                  <a:schemeClr val="tx1"/>
                </a:solidFill>
                <a:latin typeface="+mn-lt"/>
                <a:ea typeface="+mn-ea"/>
                <a:cs typeface="+mn-cs"/>
              </a:rPr>
              <a:t>habitats. Wherever two different ecosystems, such as a forest and open grassland for example, exist side by side, dingoes are capable of ranging across both. This is an example of where a predator can affect more than one ecosystem.</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8265CCF7-C6F2-435C-AB36-78C649E2A501}" type="slidenum">
              <a:rPr lang="en-US" smtClean="0"/>
              <a:pPr>
                <a:defRPr/>
              </a:pPr>
              <a:t>12</a:t>
            </a:fld>
            <a:endParaRPr lang="en-US"/>
          </a:p>
        </p:txBody>
      </p:sp>
    </p:spTree>
    <p:extLst>
      <p:ext uri="{BB962C8B-B14F-4D97-AF65-F5344CB8AC3E}">
        <p14:creationId xmlns:p14="http://schemas.microsoft.com/office/powerpoint/2010/main" val="1167736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2/2/2016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2/2/2016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2/2/2016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2/2/2016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2/2/2016</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2/2/2016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2/2/2016</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2/2/2016</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2/2/2016</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2/2/2016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2/2/2016</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2/2/2016</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52400" y="1981200"/>
            <a:ext cx="8991600" cy="860425"/>
          </a:xfrm>
        </p:spPr>
        <p:txBody>
          <a:bodyPr/>
          <a:lstStyle/>
          <a:p>
            <a:pPr eaLnBrk="1" hangingPunct="1"/>
            <a:r>
              <a:rPr lang="en-US" b="1" dirty="0" smtClean="0">
                <a:cs typeface="Arial" charset="0"/>
              </a:rPr>
              <a:t>Chapter 1: </a:t>
            </a:r>
            <a:r>
              <a:rPr lang="en-US" b="1" dirty="0"/>
              <a:t>B</a:t>
            </a:r>
            <a:r>
              <a:rPr lang="en-US" b="1" dirty="0" smtClean="0"/>
              <a:t>iodiversity</a:t>
            </a:r>
            <a:endParaRPr lang="en-US" b="1" dirty="0" smtClean="0">
              <a:cs typeface="Arial" charset="0"/>
            </a:endParaRPr>
          </a:p>
        </p:txBody>
      </p:sp>
      <p:pic>
        <p:nvPicPr>
          <p:cNvPr id="3" name="Picture 2"/>
          <p:cNvPicPr>
            <a:picLocks noChangeAspect="1"/>
          </p:cNvPicPr>
          <p:nvPr/>
        </p:nvPicPr>
        <p:blipFill rotWithShape="1">
          <a:blip r:embed="rId3"/>
          <a:srcRect l="7692" t="12876"/>
          <a:stretch/>
        </p:blipFill>
        <p:spPr>
          <a:xfrm>
            <a:off x="-4864" y="4114800"/>
            <a:ext cx="5410200" cy="254213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152400" y="152400"/>
            <a:ext cx="7467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defRPr/>
            </a:pPr>
            <a:r>
              <a:rPr lang="en-US" sz="2800" b="1" dirty="0" smtClean="0">
                <a:solidFill>
                  <a:schemeClr val="bg1"/>
                </a:solidFill>
              </a:rPr>
              <a:t>Biodiversity in Australia</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11" name="Rectangle 10"/>
          <p:cNvSpPr/>
          <p:nvPr/>
        </p:nvSpPr>
        <p:spPr>
          <a:xfrm>
            <a:off x="115478" y="6247929"/>
            <a:ext cx="4953000" cy="369332"/>
          </a:xfrm>
          <a:prstGeom prst="rect">
            <a:avLst/>
          </a:prstGeom>
        </p:spPr>
        <p:txBody>
          <a:bodyPr wrap="square">
            <a:spAutoFit/>
          </a:bodyPr>
          <a:lstStyle/>
          <a:p>
            <a:r>
              <a:rPr lang="en-US" b="1" dirty="0" smtClean="0"/>
              <a:t>Figure 1.6 </a:t>
            </a:r>
            <a:r>
              <a:rPr lang="en-US" dirty="0" smtClean="0"/>
              <a:t>The Great Barrier Reef from the air</a:t>
            </a:r>
            <a:endParaRPr lang="en-US" dirty="0"/>
          </a:p>
        </p:txBody>
      </p:sp>
      <p:pic>
        <p:nvPicPr>
          <p:cNvPr id="3" name="Picture 2"/>
          <p:cNvPicPr>
            <a:picLocks noChangeAspect="1"/>
          </p:cNvPicPr>
          <p:nvPr/>
        </p:nvPicPr>
        <p:blipFill>
          <a:blip r:embed="rId3"/>
          <a:stretch>
            <a:fillRect/>
          </a:stretch>
        </p:blipFill>
        <p:spPr>
          <a:xfrm>
            <a:off x="152400" y="838200"/>
            <a:ext cx="8952322" cy="5279575"/>
          </a:xfrm>
          <a:prstGeom prst="rect">
            <a:avLst/>
          </a:prstGeom>
        </p:spPr>
      </p:pic>
      <p:sp>
        <p:nvSpPr>
          <p:cNvPr id="10" name="TextBox 9"/>
          <p:cNvSpPr txBox="1"/>
          <p:nvPr/>
        </p:nvSpPr>
        <p:spPr>
          <a:xfrm>
            <a:off x="304800" y="1752600"/>
            <a:ext cx="8458200" cy="1384995"/>
          </a:xfrm>
          <a:prstGeom prst="rect">
            <a:avLst/>
          </a:prstGeom>
          <a:noFill/>
        </p:spPr>
        <p:txBody>
          <a:bodyPr wrap="square" rtlCol="0">
            <a:spAutoFit/>
          </a:bodyPr>
          <a:lstStyle/>
          <a:p>
            <a:pPr marL="457200" indent="-457200">
              <a:buFont typeface="Arial" pitchFamily="34" charset="0"/>
              <a:buChar char="•"/>
            </a:pPr>
            <a:r>
              <a:rPr lang="en-US" sz="2800" dirty="0" smtClean="0">
                <a:solidFill>
                  <a:schemeClr val="bg1"/>
                </a:solidFill>
              </a:rPr>
              <a:t>Landscape and the types of plants and animals, including marsupials.</a:t>
            </a:r>
          </a:p>
          <a:p>
            <a:pPr marL="457200" indent="-457200">
              <a:buFont typeface="Arial" pitchFamily="34" charset="0"/>
              <a:buChar char="•"/>
            </a:pPr>
            <a:r>
              <a:rPr lang="en-US" sz="2800" dirty="0" smtClean="0">
                <a:solidFill>
                  <a:schemeClr val="bg1"/>
                </a:solidFill>
              </a:rPr>
              <a:t>1 million species of plants, animals and insects</a:t>
            </a:r>
          </a:p>
        </p:txBody>
      </p:sp>
      <p:sp>
        <p:nvSpPr>
          <p:cNvPr id="8" name="Title 1"/>
          <p:cNvSpPr>
            <a:spLocks noGrp="1"/>
          </p:cNvSpPr>
          <p:nvPr>
            <p:ph type="title"/>
          </p:nvPr>
        </p:nvSpPr>
        <p:spPr>
          <a:xfrm>
            <a:off x="838200" y="1066800"/>
            <a:ext cx="8229600" cy="685800"/>
          </a:xfrm>
        </p:spPr>
        <p:txBody>
          <a:bodyPr/>
          <a:lstStyle/>
          <a:p>
            <a:pPr>
              <a:lnSpc>
                <a:spcPct val="100000"/>
              </a:lnSpc>
            </a:pPr>
            <a:r>
              <a:rPr lang="en-US" sz="3600" b="1" dirty="0" smtClean="0">
                <a:solidFill>
                  <a:schemeClr val="tx1"/>
                </a:solidFill>
              </a:rPr>
              <a:t>Biodiversity of Australia</a:t>
            </a:r>
            <a:r>
              <a:rPr lang="en-US" sz="2400" dirty="0" smtClean="0">
                <a:solidFill>
                  <a:srgbClr val="FF0000"/>
                </a:solidFill>
              </a:rPr>
              <a:t/>
            </a:r>
            <a:br>
              <a:rPr lang="en-US" sz="2400" dirty="0" smtClean="0">
                <a:solidFill>
                  <a:srgbClr val="FF0000"/>
                </a:solidFill>
              </a:rPr>
            </a:br>
            <a:endParaRPr lang="en-AU"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724400"/>
          </a:xfrm>
        </p:spPr>
        <p:txBody>
          <a:bodyPr/>
          <a:lstStyle/>
          <a:p>
            <a:r>
              <a:rPr lang="en-AU" sz="2400" kern="1200" dirty="0"/>
              <a:t>Australian </a:t>
            </a:r>
            <a:r>
              <a:rPr lang="en-AU" sz="2400" b="1" kern="1200" dirty="0"/>
              <a:t>flora </a:t>
            </a:r>
            <a:r>
              <a:rPr lang="en-AU" sz="2400" kern="1200" dirty="0"/>
              <a:t>and </a:t>
            </a:r>
            <a:r>
              <a:rPr lang="en-AU" sz="2400" b="1" kern="1200" dirty="0"/>
              <a:t>fauna </a:t>
            </a:r>
            <a:r>
              <a:rPr lang="en-AU" sz="2400" kern="1200" dirty="0"/>
              <a:t>stands apart from that of the rest of the world for several reasons.</a:t>
            </a:r>
          </a:p>
          <a:p>
            <a:r>
              <a:rPr lang="en-AU" sz="2400" kern="1200" dirty="0"/>
              <a:t>Firstly, </a:t>
            </a:r>
            <a:r>
              <a:rPr lang="en-AU" sz="2400" kern="1200" dirty="0" smtClean="0"/>
              <a:t>much of Australia’s wildlife is endemic – found nowhere else on Earth.</a:t>
            </a:r>
            <a:endParaRPr lang="en-AU" sz="2400" kern="1200" dirty="0"/>
          </a:p>
          <a:p>
            <a:r>
              <a:rPr lang="en-US" sz="2400" kern="1200" dirty="0" smtClean="0"/>
              <a:t>The </a:t>
            </a:r>
            <a:r>
              <a:rPr lang="en-US" sz="2400" kern="1200" dirty="0"/>
              <a:t>second important characteristic is diversity. It has been estimated that Australia has about 1 million species of plants, animals and micro-organisms, representing approximately 7% of the world’s total. In fact Australia is one of only two developed nations, along with the USA, to be </a:t>
            </a:r>
            <a:r>
              <a:rPr lang="en-US" sz="2400" kern="1200" dirty="0" err="1"/>
              <a:t>recognised</a:t>
            </a:r>
            <a:r>
              <a:rPr lang="en-US" sz="2400" kern="1200" dirty="0"/>
              <a:t> as a ‘</a:t>
            </a:r>
            <a:r>
              <a:rPr lang="en-US" sz="2400" kern="1200" dirty="0" err="1"/>
              <a:t>megadiversity</a:t>
            </a:r>
            <a:r>
              <a:rPr lang="en-US" sz="2400" kern="1200" dirty="0"/>
              <a:t>’ country; a country possessing particularly diverse living systems. Australia is one of the most sparsely populated ‘</a:t>
            </a:r>
            <a:r>
              <a:rPr lang="en-US" sz="2400" kern="1200" dirty="0" err="1"/>
              <a:t>megadiversity</a:t>
            </a:r>
            <a:r>
              <a:rPr lang="en-US" sz="2400" kern="1200" dirty="0"/>
              <a:t>’ countries in the world. A </a:t>
            </a:r>
            <a:r>
              <a:rPr lang="en-US" sz="2400" kern="1200" dirty="0" smtClean="0"/>
              <a:t>report prepared </a:t>
            </a:r>
            <a:r>
              <a:rPr lang="en-US" sz="2400" kern="1200" dirty="0"/>
              <a:t>for the Australian Biological Resources Study in 2009 estimated that 566 398 species exist in Australia.</a:t>
            </a:r>
            <a:endParaRPr lang="en-US" sz="2400" dirty="0"/>
          </a:p>
          <a:p>
            <a:endParaRPr lang="en-AU" dirty="0"/>
          </a:p>
        </p:txBody>
      </p:sp>
    </p:spTree>
    <p:extLst>
      <p:ext uri="{BB962C8B-B14F-4D97-AF65-F5344CB8AC3E}">
        <p14:creationId xmlns:p14="http://schemas.microsoft.com/office/powerpoint/2010/main" val="465958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152400" y="152400"/>
            <a:ext cx="7467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defRPr/>
            </a:pPr>
            <a:r>
              <a:rPr lang="en-US" sz="2800" b="1" dirty="0" smtClean="0">
                <a:solidFill>
                  <a:schemeClr val="bg1"/>
                </a:solidFill>
              </a:rPr>
              <a:t>A diversity of ecosystems</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9" name="Title 8"/>
          <p:cNvSpPr>
            <a:spLocks noGrp="1"/>
          </p:cNvSpPr>
          <p:nvPr>
            <p:ph type="title"/>
          </p:nvPr>
        </p:nvSpPr>
        <p:spPr>
          <a:xfrm>
            <a:off x="170234" y="1219200"/>
            <a:ext cx="8957821" cy="685800"/>
          </a:xfrm>
        </p:spPr>
        <p:txBody>
          <a:bodyPr/>
          <a:lstStyle/>
          <a:p>
            <a:pPr>
              <a:lnSpc>
                <a:spcPct val="100000"/>
              </a:lnSpc>
            </a:pPr>
            <a:r>
              <a:rPr lang="en-US" sz="3600" b="1" dirty="0" smtClean="0">
                <a:solidFill>
                  <a:schemeClr val="tx1"/>
                </a:solidFill>
              </a:rPr>
              <a:t>Development of the ecosystem concept – still a work in progress!</a:t>
            </a:r>
            <a:endParaRPr lang="en-US" sz="3600" b="1" dirty="0">
              <a:solidFill>
                <a:schemeClr val="tx1"/>
              </a:solidFill>
            </a:endParaRPr>
          </a:p>
        </p:txBody>
      </p:sp>
      <p:sp>
        <p:nvSpPr>
          <p:cNvPr id="5" name="TextBox 4"/>
          <p:cNvSpPr txBox="1"/>
          <p:nvPr/>
        </p:nvSpPr>
        <p:spPr>
          <a:xfrm>
            <a:off x="457200" y="2251770"/>
            <a:ext cx="81534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When does one ecosystem start and one end?</a:t>
            </a:r>
          </a:p>
          <a:p>
            <a:pPr marL="342900" indent="-342900">
              <a:buFont typeface="+mj-lt"/>
              <a:buAutoNum type="arabicPeriod"/>
            </a:pPr>
            <a:endParaRPr lang="en-US" sz="2800" dirty="0" smtClean="0"/>
          </a:p>
          <a:p>
            <a:pPr marL="457200" indent="-457200">
              <a:buFont typeface="Arial" panose="020B0604020202020204" pitchFamily="34" charset="0"/>
              <a:buChar char="•"/>
            </a:pPr>
            <a:r>
              <a:rPr lang="en-US" sz="2800" dirty="0" smtClean="0"/>
              <a:t>Life on Earth is connected through the cycling of nutrients and the transformation of energy through food webs.</a:t>
            </a:r>
          </a:p>
          <a:p>
            <a:pPr marL="342900" indent="-342900">
              <a:buFont typeface="+mj-lt"/>
              <a:buAutoNum type="arabicPeriod"/>
            </a:pPr>
            <a:endParaRPr lang="en-US" sz="2800" dirty="0" smtClean="0"/>
          </a:p>
          <a:p>
            <a:pPr marL="457200" indent="-457200">
              <a:buFont typeface="Arial" panose="020B0604020202020204" pitchFamily="34" charset="0"/>
              <a:buChar char="•"/>
            </a:pPr>
            <a:r>
              <a:rPr lang="en-US" sz="2800" dirty="0" smtClean="0"/>
              <a:t>Ecosystems are generally homogeneous, but some regions within an ecosystem may vary.</a:t>
            </a:r>
            <a:endParaRPr lang="en-US" sz="2800"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4114800"/>
          </a:xfrm>
        </p:spPr>
        <p:txBody>
          <a:bodyPr/>
          <a:lstStyle/>
          <a:p>
            <a:r>
              <a:rPr lang="en-US" kern="1200" dirty="0"/>
              <a:t>1. A species is a </a:t>
            </a:r>
            <a:r>
              <a:rPr lang="en-AU" kern="1200" dirty="0"/>
              <a:t>group of organisms that share a gene pool; all members of the same species have the capacity to interbreed to produce fertile offspring as long as they are not prevented by any physical barrier.</a:t>
            </a:r>
          </a:p>
          <a:p>
            <a:r>
              <a:rPr lang="en-AU" kern="1200" dirty="0" smtClean="0"/>
              <a:t>2</a:t>
            </a:r>
            <a:r>
              <a:rPr lang="en-AU" kern="1200" dirty="0"/>
              <a:t>. The biological species concept is the definition of a species based on the capacity of individuals to interbreed.</a:t>
            </a:r>
          </a:p>
          <a:p>
            <a:r>
              <a:rPr lang="en-AU" kern="1200" dirty="0" smtClean="0"/>
              <a:t>3</a:t>
            </a:r>
            <a:r>
              <a:rPr lang="en-AU" kern="1200" dirty="0"/>
              <a:t>. While the biological species model has relevance to the processes whereby new forms of life evolve, particularly at the genetic level, there are a number of problems in using this definition.</a:t>
            </a:r>
          </a:p>
          <a:p>
            <a:r>
              <a:rPr lang="en-AU" kern="1200" dirty="0"/>
              <a:t>For example, it is not possible to apply it to fossils of extinct organisms, since it is never possible to really know which individuals could interbreed with another. Often, where two identified species have populations that overlap to some extent, there are zones where </a:t>
            </a:r>
            <a:r>
              <a:rPr lang="en-AU" b="1" kern="1200" dirty="0"/>
              <a:t>hybrid </a:t>
            </a:r>
            <a:r>
              <a:rPr lang="en-AU" kern="1200" dirty="0"/>
              <a:t>organisms exist. Hybrids are difficult to classify since they are the result of individuals from two different species interbreeding. They generally do not survive well outside restricted hybrid zones and generally do not displace either of the parent species, but they do play an important role within the ecosystem. Hybrids present a problem from a conservation perspective since most legislation is designed to identify a particular species for protection, and therefore does not protect the hybrid organisms, despite their role in the overall ecological system.</a:t>
            </a:r>
          </a:p>
          <a:p>
            <a:endParaRPr lang="en-AU" kern="1200" dirty="0"/>
          </a:p>
        </p:txBody>
      </p:sp>
    </p:spTree>
    <p:extLst>
      <p:ext uri="{BB962C8B-B14F-4D97-AF65-F5344CB8AC3E}">
        <p14:creationId xmlns:p14="http://schemas.microsoft.com/office/powerpoint/2010/main" val="1060252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pPr eaLnBrk="1" hangingPunct="1"/>
            <a:r>
              <a:rPr lang="en-US" sz="2800" b="1" dirty="0" smtClean="0">
                <a:solidFill>
                  <a:schemeClr val="bg1"/>
                </a:solidFill>
              </a:rPr>
              <a:t>The diversity of life</a:t>
            </a:r>
            <a:endParaRPr lang="en-US" sz="2800" b="1" dirty="0" smtClean="0">
              <a:solidFill>
                <a:schemeClr val="bg1"/>
              </a:solidFill>
              <a:cs typeface="Arial" charset="0"/>
            </a:endParaRPr>
          </a:p>
        </p:txBody>
      </p:sp>
      <p:sp>
        <p:nvSpPr>
          <p:cNvPr id="5" name="Rectangle 4"/>
          <p:cNvSpPr/>
          <p:nvPr/>
        </p:nvSpPr>
        <p:spPr>
          <a:xfrm>
            <a:off x="0" y="6068032"/>
            <a:ext cx="7848600" cy="584775"/>
          </a:xfrm>
          <a:prstGeom prst="rect">
            <a:avLst/>
          </a:prstGeom>
        </p:spPr>
        <p:txBody>
          <a:bodyPr wrap="square">
            <a:spAutoFit/>
          </a:bodyPr>
          <a:lstStyle/>
          <a:p>
            <a:r>
              <a:rPr lang="en-US" sz="1600" b="1" dirty="0" smtClean="0"/>
              <a:t>Figure 1.1 </a:t>
            </a:r>
          </a:p>
          <a:p>
            <a:r>
              <a:rPr lang="en-US" sz="1600" dirty="0" smtClean="0"/>
              <a:t>The Royal Menagerie (an early form of the zoo), Tower of London, 1816.</a:t>
            </a:r>
            <a:endParaRPr lang="en-US" sz="1600" dirty="0"/>
          </a:p>
        </p:txBody>
      </p:sp>
      <p:pic>
        <p:nvPicPr>
          <p:cNvPr id="2" name="Picture 1"/>
          <p:cNvPicPr>
            <a:picLocks noChangeAspect="1"/>
          </p:cNvPicPr>
          <p:nvPr/>
        </p:nvPicPr>
        <p:blipFill>
          <a:blip r:embed="rId3"/>
          <a:stretch>
            <a:fillRect/>
          </a:stretch>
        </p:blipFill>
        <p:spPr>
          <a:xfrm>
            <a:off x="24319" y="818900"/>
            <a:ext cx="9043481" cy="5119146"/>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152400" y="152400"/>
            <a:ext cx="7467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defRPr/>
            </a:pPr>
            <a:r>
              <a:rPr lang="en-US" sz="2800" b="1" dirty="0" smtClean="0">
                <a:solidFill>
                  <a:schemeClr val="bg1"/>
                </a:solidFill>
              </a:rPr>
              <a:t>The diversity of life</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8" name="Title 1"/>
          <p:cNvSpPr>
            <a:spLocks noGrp="1"/>
          </p:cNvSpPr>
          <p:nvPr>
            <p:ph type="title"/>
          </p:nvPr>
        </p:nvSpPr>
        <p:spPr>
          <a:xfrm>
            <a:off x="171855" y="1078960"/>
            <a:ext cx="4586287" cy="685800"/>
          </a:xfrm>
        </p:spPr>
        <p:txBody>
          <a:bodyPr/>
          <a:lstStyle/>
          <a:p>
            <a:pPr>
              <a:lnSpc>
                <a:spcPct val="100000"/>
              </a:lnSpc>
            </a:pPr>
            <a:r>
              <a:rPr lang="en-AU" sz="3600" b="1" kern="1200" dirty="0">
                <a:solidFill>
                  <a:schemeClr val="tx1"/>
                </a:solidFill>
                <a:latin typeface="Arial" charset="0"/>
                <a:ea typeface="+mn-ea"/>
                <a:cs typeface="Arial" charset="0"/>
              </a:rPr>
              <a:t>Voyage of discovery</a:t>
            </a:r>
            <a:r>
              <a:rPr lang="en-US" sz="2400" dirty="0" smtClean="0">
                <a:solidFill>
                  <a:srgbClr val="FF0000"/>
                </a:solidFill>
              </a:rPr>
              <a:t/>
            </a:r>
            <a:br>
              <a:rPr lang="en-US" sz="2400" dirty="0" smtClean="0">
                <a:solidFill>
                  <a:srgbClr val="FF0000"/>
                </a:solidFill>
              </a:rPr>
            </a:br>
            <a:endParaRPr lang="en-AU" dirty="0" smtClean="0"/>
          </a:p>
        </p:txBody>
      </p:sp>
      <p:pic>
        <p:nvPicPr>
          <p:cNvPr id="3" name="Picture 2"/>
          <p:cNvPicPr>
            <a:picLocks noChangeAspect="1"/>
          </p:cNvPicPr>
          <p:nvPr/>
        </p:nvPicPr>
        <p:blipFill>
          <a:blip r:embed="rId3"/>
          <a:stretch>
            <a:fillRect/>
          </a:stretch>
        </p:blipFill>
        <p:spPr>
          <a:xfrm>
            <a:off x="5486399" y="1059241"/>
            <a:ext cx="3651115" cy="4986285"/>
          </a:xfrm>
          <a:prstGeom prst="rect">
            <a:avLst/>
          </a:prstGeom>
        </p:spPr>
      </p:pic>
      <p:sp>
        <p:nvSpPr>
          <p:cNvPr id="10" name="TextBox 9"/>
          <p:cNvSpPr txBox="1"/>
          <p:nvPr/>
        </p:nvSpPr>
        <p:spPr>
          <a:xfrm>
            <a:off x="0" y="2093068"/>
            <a:ext cx="8458200" cy="1384995"/>
          </a:xfrm>
          <a:prstGeom prst="rect">
            <a:avLst/>
          </a:prstGeom>
          <a:noFill/>
        </p:spPr>
        <p:txBody>
          <a:bodyPr wrap="square" rtlCol="0">
            <a:spAutoFit/>
          </a:bodyPr>
          <a:lstStyle/>
          <a:p>
            <a:pPr marL="457200" indent="-457200">
              <a:buFont typeface="Arial" pitchFamily="34" charset="0"/>
              <a:buChar char="•"/>
            </a:pPr>
            <a:r>
              <a:rPr lang="en-US" sz="2800" dirty="0" smtClean="0"/>
              <a:t>Alfred </a:t>
            </a:r>
            <a:r>
              <a:rPr lang="en-US" sz="2800" dirty="0" err="1" smtClean="0"/>
              <a:t>Russel</a:t>
            </a:r>
            <a:r>
              <a:rPr lang="en-US" sz="2800" dirty="0" smtClean="0"/>
              <a:t> Wallace</a:t>
            </a:r>
          </a:p>
          <a:p>
            <a:pPr marL="457200" indent="-457200">
              <a:buFont typeface="Arial" pitchFamily="34" charset="0"/>
              <a:buChar char="•"/>
            </a:pPr>
            <a:r>
              <a:rPr lang="en-US" sz="2800" dirty="0" smtClean="0"/>
              <a:t>HMS </a:t>
            </a:r>
            <a:r>
              <a:rPr lang="en-US" sz="2800" i="1" dirty="0" smtClean="0"/>
              <a:t>Endeavou</a:t>
            </a:r>
            <a:r>
              <a:rPr lang="en-US" sz="2800" dirty="0" smtClean="0"/>
              <a:t>r – Joseph Banks</a:t>
            </a:r>
          </a:p>
          <a:p>
            <a:pPr marL="457200" indent="-457200">
              <a:buFont typeface="Arial" pitchFamily="34" charset="0"/>
              <a:buChar char="•"/>
            </a:pPr>
            <a:r>
              <a:rPr lang="en-US" sz="2800" dirty="0" smtClean="0"/>
              <a:t>HMS </a:t>
            </a:r>
            <a:r>
              <a:rPr lang="en-US" sz="2800" i="1" dirty="0" smtClean="0"/>
              <a:t>Beagle</a:t>
            </a:r>
            <a:r>
              <a:rPr lang="en-US" sz="2800" dirty="0" smtClean="0"/>
              <a:t> – Charles Darwin</a:t>
            </a:r>
            <a:endParaRPr lang="en-US" sz="2800" dirty="0"/>
          </a:p>
        </p:txBody>
      </p:sp>
      <p:sp>
        <p:nvSpPr>
          <p:cNvPr id="6" name="Rectangle 5"/>
          <p:cNvSpPr/>
          <p:nvPr/>
        </p:nvSpPr>
        <p:spPr>
          <a:xfrm>
            <a:off x="0" y="4290323"/>
            <a:ext cx="5181600" cy="1477328"/>
          </a:xfrm>
          <a:prstGeom prst="rect">
            <a:avLst/>
          </a:prstGeom>
        </p:spPr>
        <p:txBody>
          <a:bodyPr wrap="square">
            <a:spAutoFit/>
          </a:bodyPr>
          <a:lstStyle/>
          <a:p>
            <a:r>
              <a:rPr lang="en-US" b="1" dirty="0" smtClean="0"/>
              <a:t>Figure 1.3 </a:t>
            </a:r>
          </a:p>
          <a:p>
            <a:r>
              <a:rPr lang="en-US" i="1" dirty="0" err="1" smtClean="0"/>
              <a:t>Semioptera</a:t>
            </a:r>
            <a:r>
              <a:rPr lang="en-US" i="1" dirty="0" smtClean="0"/>
              <a:t> </a:t>
            </a:r>
            <a:r>
              <a:rPr lang="en-US" i="1" dirty="0" err="1" smtClean="0"/>
              <a:t>wallacii</a:t>
            </a:r>
            <a:r>
              <a:rPr lang="en-US" i="1" dirty="0" smtClean="0"/>
              <a:t>, </a:t>
            </a:r>
            <a:r>
              <a:rPr lang="en-US" dirty="0" smtClean="0"/>
              <a:t>Wallace’s </a:t>
            </a:r>
            <a:r>
              <a:rPr lang="en-US" dirty="0" err="1" smtClean="0"/>
              <a:t>standardwing</a:t>
            </a:r>
            <a:r>
              <a:rPr lang="en-US" dirty="0" smtClean="0"/>
              <a:t>,</a:t>
            </a:r>
          </a:p>
          <a:p>
            <a:r>
              <a:rPr lang="en-US" dirty="0" smtClean="0"/>
              <a:t> the new bird of paradise that Wallace discovered on the island of </a:t>
            </a:r>
            <a:r>
              <a:rPr lang="en-US" dirty="0" err="1" smtClean="0"/>
              <a:t>Batchian</a:t>
            </a:r>
            <a:r>
              <a:rPr lang="en-US" dirty="0" smtClean="0"/>
              <a:t> (now the </a:t>
            </a:r>
            <a:r>
              <a:rPr lang="en-US" dirty="0" err="1" smtClean="0"/>
              <a:t>Bacan</a:t>
            </a:r>
            <a:r>
              <a:rPr lang="en-US" dirty="0" smtClean="0"/>
              <a:t> Islands in Indonesia).</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229600" cy="4114800"/>
          </a:xfrm>
        </p:spPr>
        <p:txBody>
          <a:bodyPr/>
          <a:lstStyle/>
          <a:p>
            <a:r>
              <a:rPr lang="en-US" sz="2400" kern="1200" dirty="0"/>
              <a:t>Wallace discovered 5000 new species and collected more than 125 660 specimens.</a:t>
            </a:r>
          </a:p>
          <a:p>
            <a:r>
              <a:rPr lang="en-US" sz="2400" kern="1200" dirty="0" smtClean="0"/>
              <a:t>HMS </a:t>
            </a:r>
            <a:r>
              <a:rPr lang="en-US" sz="2400" i="1" kern="1200" dirty="0"/>
              <a:t>Endeavour</a:t>
            </a:r>
            <a:r>
              <a:rPr lang="en-US" sz="2400" kern="1200" dirty="0"/>
              <a:t>. The naturalist on board the </a:t>
            </a:r>
            <a:r>
              <a:rPr lang="en-US" sz="2400" i="1" kern="1200" dirty="0"/>
              <a:t>Endeavour </a:t>
            </a:r>
            <a:r>
              <a:rPr lang="en-US" sz="2400" kern="1200" dirty="0"/>
              <a:t>was Joseph Banks</a:t>
            </a:r>
            <a:r>
              <a:rPr lang="en-US" sz="2400" i="1" kern="1200" dirty="0"/>
              <a:t>. </a:t>
            </a:r>
            <a:r>
              <a:rPr lang="en-US" sz="2400" kern="1200" dirty="0"/>
              <a:t>He documented the species during the voyage to the Pacific including Australian and New Zealand native species. The plant material he collected from eastern Australia was extensive and accounted for about 110 new </a:t>
            </a:r>
            <a:r>
              <a:rPr lang="en-US" sz="2400" b="1" kern="1200" dirty="0"/>
              <a:t>genera </a:t>
            </a:r>
            <a:r>
              <a:rPr lang="en-US" sz="2400" kern="1200" dirty="0"/>
              <a:t>and 1300 new species.</a:t>
            </a:r>
          </a:p>
          <a:p>
            <a:r>
              <a:rPr lang="en-US" sz="2400" kern="1200" dirty="0" smtClean="0"/>
              <a:t>HMS </a:t>
            </a:r>
            <a:r>
              <a:rPr lang="en-US" sz="2400" kern="1200" dirty="0"/>
              <a:t>Beagle. In January 1836 Charles Darwin arrived in Australia. He did not travel far from Sydney but noted the strangeness of Australia’s animals. He observed several animals that were clearly similar in form and </a:t>
            </a:r>
            <a:r>
              <a:rPr lang="en-US" sz="2400" kern="1200" dirty="0" err="1"/>
              <a:t>behaviour</a:t>
            </a:r>
            <a:r>
              <a:rPr lang="en-US" sz="2400" kern="1200" dirty="0"/>
              <a:t> to similar animals in England. These included crows and magpies, as well as the ant lion, a small insect that digs pits in sandy soil into which unsuspecting prey can fall. These species were named after familiar species in Europe, but they actually belong to completely different species.</a:t>
            </a:r>
            <a:endParaRPr lang="en-US" sz="2400" dirty="0"/>
          </a:p>
          <a:p>
            <a:endParaRPr lang="en-AU" sz="2400" dirty="0"/>
          </a:p>
        </p:txBody>
      </p:sp>
    </p:spTree>
    <p:extLst>
      <p:ext uri="{BB962C8B-B14F-4D97-AF65-F5344CB8AC3E}">
        <p14:creationId xmlns:p14="http://schemas.microsoft.com/office/powerpoint/2010/main" val="2961439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152400" y="152400"/>
            <a:ext cx="7467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defRPr/>
            </a:pPr>
            <a:r>
              <a:rPr lang="en-US" sz="2800" b="1" dirty="0" smtClean="0">
                <a:solidFill>
                  <a:schemeClr val="bg1"/>
                </a:solidFill>
              </a:rPr>
              <a:t>Describing biodiversity</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9" name="Title 8"/>
          <p:cNvSpPr>
            <a:spLocks noGrp="1"/>
          </p:cNvSpPr>
          <p:nvPr>
            <p:ph type="title"/>
          </p:nvPr>
        </p:nvSpPr>
        <p:spPr>
          <a:xfrm>
            <a:off x="457200" y="609600"/>
            <a:ext cx="8229600" cy="5791199"/>
          </a:xfrm>
        </p:spPr>
        <p:txBody>
          <a:bodyPr/>
          <a:lstStyle/>
          <a:p>
            <a:r>
              <a:rPr lang="en-US" sz="3600" b="1" dirty="0" smtClean="0">
                <a:solidFill>
                  <a:schemeClr val="tx1"/>
                </a:solidFill>
              </a:rPr>
              <a:t/>
            </a:r>
            <a:br>
              <a:rPr lang="en-US" sz="3600" b="1" dirty="0" smtClean="0">
                <a:solidFill>
                  <a:schemeClr val="tx1"/>
                </a:solidFill>
              </a:rPr>
            </a:br>
            <a:r>
              <a:rPr lang="en-US" sz="3600" b="1" dirty="0" smtClean="0">
                <a:solidFill>
                  <a:schemeClr val="tx1"/>
                </a:solidFill>
              </a:rPr>
              <a:t>What is biodiversity?</a:t>
            </a:r>
            <a:br>
              <a:rPr lang="en-US" sz="3600" b="1" dirty="0" smtClean="0">
                <a:solidFill>
                  <a:schemeClr val="tx1"/>
                </a:solidFill>
              </a:rPr>
            </a:br>
            <a:r>
              <a:rPr lang="en-US" sz="3600" b="1" dirty="0" smtClean="0">
                <a:solidFill>
                  <a:schemeClr val="tx1"/>
                </a:solidFill>
              </a:rPr>
              <a:t/>
            </a:r>
            <a:br>
              <a:rPr lang="en-US" sz="3600" b="1" dirty="0" smtClean="0">
                <a:solidFill>
                  <a:schemeClr val="tx1"/>
                </a:solidFill>
              </a:rPr>
            </a:br>
            <a:r>
              <a:rPr lang="en-US" sz="2400" b="1" dirty="0" smtClean="0">
                <a:solidFill>
                  <a:schemeClr val="tx1"/>
                </a:solidFill>
              </a:rPr>
              <a:t>Biodiversity</a:t>
            </a:r>
            <a:r>
              <a:rPr lang="en-US" sz="3600" b="1" dirty="0" smtClean="0">
                <a:solidFill>
                  <a:schemeClr val="tx1"/>
                </a:solidFill>
              </a:rPr>
              <a:t>: </a:t>
            </a:r>
            <a:r>
              <a:rPr lang="en-US" sz="2400" dirty="0" smtClean="0">
                <a:solidFill>
                  <a:schemeClr val="tx1"/>
                </a:solidFill>
              </a:rPr>
              <a:t>the variety of </a:t>
            </a:r>
            <a:r>
              <a:rPr lang="en-US" sz="2400" smtClean="0">
                <a:solidFill>
                  <a:schemeClr val="tx1"/>
                </a:solidFill>
              </a:rPr>
              <a:t>living things.</a:t>
            </a:r>
            <a:br>
              <a:rPr lang="en-US" sz="2400" smtClean="0">
                <a:solidFill>
                  <a:schemeClr val="tx1"/>
                </a:solidFill>
              </a:rPr>
            </a:br>
            <a:r>
              <a:rPr lang="en-US" sz="2400" kern="1200" smtClean="0">
                <a:solidFill>
                  <a:schemeClr val="tx1"/>
                </a:solidFill>
              </a:rPr>
              <a:t> </a:t>
            </a:r>
            <a:r>
              <a:rPr lang="en-US" sz="2400" kern="1200" dirty="0">
                <a:solidFill>
                  <a:schemeClr val="tx1"/>
                </a:solidFill>
              </a:rPr>
              <a:t>“</a:t>
            </a:r>
            <a:r>
              <a:rPr lang="en-AU" sz="2400" dirty="0"/>
              <a:t>the variability within species, between species, and between ecosystems</a:t>
            </a:r>
            <a:r>
              <a:rPr lang="en-AU" sz="2400" dirty="0" smtClean="0"/>
              <a:t>.”</a:t>
            </a:r>
            <a:br>
              <a:rPr lang="en-AU" sz="2400" dirty="0" smtClean="0"/>
            </a:br>
            <a:r>
              <a:rPr lang="en-US" sz="2400" dirty="0" smtClean="0">
                <a:solidFill>
                  <a:schemeClr val="tx1"/>
                </a:solidFill>
              </a:rPr>
              <a:t/>
            </a:r>
            <a:br>
              <a:rPr lang="en-US" sz="2400" dirty="0" smtClean="0">
                <a:solidFill>
                  <a:schemeClr val="tx1"/>
                </a:solidFill>
              </a:rPr>
            </a:br>
            <a:r>
              <a:rPr lang="en-US" sz="2400" kern="1200" dirty="0" smtClean="0">
                <a:solidFill>
                  <a:schemeClr val="tx1"/>
                </a:solidFill>
              </a:rPr>
              <a:t>Scientists </a:t>
            </a:r>
            <a:r>
              <a:rPr lang="en-US" sz="2400" kern="1200" dirty="0">
                <a:solidFill>
                  <a:schemeClr val="tx1"/>
                </a:solidFill>
              </a:rPr>
              <a:t>have come to </a:t>
            </a:r>
            <a:r>
              <a:rPr lang="en-US" sz="2400" kern="1200" dirty="0" err="1">
                <a:solidFill>
                  <a:schemeClr val="tx1"/>
                </a:solidFill>
              </a:rPr>
              <a:t>recognise</a:t>
            </a:r>
            <a:r>
              <a:rPr lang="en-US" sz="2400" kern="1200" dirty="0">
                <a:solidFill>
                  <a:schemeClr val="tx1"/>
                </a:solidFill>
              </a:rPr>
              <a:t> biodiversity at a number of different levels. </a:t>
            </a:r>
            <a:br>
              <a:rPr lang="en-US" sz="2400" kern="1200" dirty="0">
                <a:solidFill>
                  <a:schemeClr val="tx1"/>
                </a:solidFill>
              </a:rPr>
            </a:br>
            <a:r>
              <a:rPr lang="en-US" sz="2400" kern="1200" dirty="0">
                <a:solidFill>
                  <a:schemeClr val="tx1"/>
                </a:solidFill>
              </a:rPr>
              <a:t>1. The level of species. A species is most often defined as a group of </a:t>
            </a:r>
            <a:r>
              <a:rPr lang="en-US" sz="2400" b="1" kern="1200" dirty="0">
                <a:solidFill>
                  <a:schemeClr val="tx1"/>
                </a:solidFill>
              </a:rPr>
              <a:t>morphologically </a:t>
            </a:r>
            <a:r>
              <a:rPr lang="en-US" sz="2400" kern="1200" dirty="0">
                <a:solidFill>
                  <a:schemeClr val="tx1"/>
                </a:solidFill>
              </a:rPr>
              <a:t>similar organisms that is capable of interbreeding to produce fertile offspring.</a:t>
            </a:r>
            <a:br>
              <a:rPr lang="en-US" sz="2400" kern="1200" dirty="0">
                <a:solidFill>
                  <a:schemeClr val="tx1"/>
                </a:solidFill>
              </a:rPr>
            </a:br>
            <a:r>
              <a:rPr lang="en-US" sz="2400" kern="1200" dirty="0">
                <a:solidFill>
                  <a:schemeClr val="tx1"/>
                </a:solidFill>
              </a:rPr>
              <a:t/>
            </a:r>
            <a:br>
              <a:rPr lang="en-US" sz="2400" kern="1200" dirty="0">
                <a:solidFill>
                  <a:schemeClr val="tx1"/>
                </a:solidFill>
              </a:rPr>
            </a:br>
            <a:r>
              <a:rPr lang="en-US" sz="2400" kern="1200" dirty="0">
                <a:solidFill>
                  <a:schemeClr val="tx1"/>
                </a:solidFill>
              </a:rPr>
              <a:t>2. The level of ecosystem. Organisms live in quite complex communities and a range of different physical Environments. Consider the difference between the sorts of communities and physical conditions present in the alpine regions of Australia with those found in the tropics</a:t>
            </a:r>
            <a:r>
              <a:rPr lang="en-US" sz="2400" kern="1200" dirty="0" smtClean="0">
                <a:solidFill>
                  <a:schemeClr val="tx1"/>
                </a:solidFill>
              </a:rPr>
              <a:t>.</a:t>
            </a:r>
            <a:br>
              <a:rPr lang="en-US" sz="2400" kern="1200" dirty="0" smtClean="0">
                <a:solidFill>
                  <a:schemeClr val="tx1"/>
                </a:solidFill>
              </a:rPr>
            </a:br>
            <a:r>
              <a:rPr lang="en-US" sz="3600" b="1" dirty="0">
                <a:solidFill>
                  <a:schemeClr val="tx1"/>
                </a:solidFill>
              </a:rPr>
              <a:t/>
            </a:r>
            <a:br>
              <a:rPr lang="en-US" sz="3600" b="1" dirty="0">
                <a:solidFill>
                  <a:schemeClr val="tx1"/>
                </a:solidFill>
              </a:rPr>
            </a:br>
            <a:endParaRPr lang="en-US" sz="3600" b="1"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kern="1200" dirty="0"/>
              <a:t>3. The level of genetics. Genetic diversity is now widely recognized for its biological importance. Every individual carries a large number of genes, which code for all of their inherited traits, and different individuals carry many different genes. For example, the whole human </a:t>
            </a:r>
            <a:r>
              <a:rPr lang="en-US" sz="2400" b="1" kern="1200" dirty="0"/>
              <a:t>population </a:t>
            </a:r>
            <a:r>
              <a:rPr lang="en-US" sz="2400" kern="1200" dirty="0"/>
              <a:t>carries many different eye or hair </a:t>
            </a:r>
            <a:r>
              <a:rPr lang="en-US" sz="2400" kern="1200" dirty="0" err="1"/>
              <a:t>colour</a:t>
            </a:r>
            <a:r>
              <a:rPr lang="en-US" sz="2400" kern="1200" dirty="0"/>
              <a:t> genes. A whole population will carry many different genes. In general terms, it seems that populations with higher genetic diversity (i.e. the greatest mix of different genes) are more resilient. </a:t>
            </a:r>
            <a:r>
              <a:rPr lang="en-AU" sz="2400" kern="1200" dirty="0"/>
              <a:t>This makes them more likely to survive sudden changes in the environment than populations with low genetic diversity.</a:t>
            </a:r>
            <a:r>
              <a:rPr lang="en-US" sz="2400" kern="1200" dirty="0"/>
              <a:t/>
            </a:r>
            <a:br>
              <a:rPr lang="en-US" sz="2400" kern="1200" dirty="0"/>
            </a:br>
            <a:r>
              <a:rPr lang="en-US" sz="2800" kern="1200" dirty="0"/>
              <a:t/>
            </a:r>
            <a:br>
              <a:rPr lang="en-US" sz="2800" kern="1200" dirty="0"/>
            </a:br>
            <a:r>
              <a:rPr lang="en-US" sz="2800" b="1" dirty="0"/>
              <a:t/>
            </a:r>
            <a:br>
              <a:rPr lang="en-US" sz="2800" b="1" dirty="0"/>
            </a:br>
            <a:endParaRPr lang="en-AU" dirty="0"/>
          </a:p>
        </p:txBody>
      </p:sp>
    </p:spTree>
    <p:extLst>
      <p:ext uri="{BB962C8B-B14F-4D97-AF65-F5344CB8AC3E}">
        <p14:creationId xmlns:p14="http://schemas.microsoft.com/office/powerpoint/2010/main" val="1907524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152400" y="152400"/>
            <a:ext cx="7467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lnSpc>
                <a:spcPts val="2400"/>
              </a:lnSpc>
              <a:defRPr/>
            </a:pPr>
            <a:r>
              <a:rPr lang="en-US" sz="2800" b="1" dirty="0" smtClean="0">
                <a:solidFill>
                  <a:schemeClr val="bg1"/>
                </a:solidFill>
              </a:rPr>
              <a:t>Describing biodiversity</a:t>
            </a:r>
            <a:endParaRPr kumimoji="0" lang="en-US" sz="2800" b="1" i="0" u="none" strike="noStrike" kern="0" cap="none" spc="0" normalizeH="0" baseline="0" noProof="0" dirty="0" smtClean="0">
              <a:ln>
                <a:noFill/>
              </a:ln>
              <a:solidFill>
                <a:schemeClr val="bg1"/>
              </a:solidFill>
              <a:effectLst/>
              <a:uLnTx/>
              <a:uFillTx/>
              <a:latin typeface="+mj-lt"/>
              <a:ea typeface="+mj-ea"/>
            </a:endParaRPr>
          </a:p>
        </p:txBody>
      </p:sp>
      <p:sp>
        <p:nvSpPr>
          <p:cNvPr id="10" name="TextBox 9"/>
          <p:cNvSpPr txBox="1"/>
          <p:nvPr/>
        </p:nvSpPr>
        <p:spPr>
          <a:xfrm>
            <a:off x="381000" y="1600200"/>
            <a:ext cx="8458200" cy="4832092"/>
          </a:xfrm>
          <a:prstGeom prst="rect">
            <a:avLst/>
          </a:prstGeom>
          <a:noFill/>
        </p:spPr>
        <p:txBody>
          <a:bodyPr wrap="square" rtlCol="0">
            <a:spAutoFit/>
          </a:bodyPr>
          <a:lstStyle/>
          <a:p>
            <a:pPr marL="514350" indent="-514350">
              <a:buAutoNum type="arabicPlain"/>
            </a:pPr>
            <a:r>
              <a:rPr lang="en-US" sz="2800" dirty="0" smtClean="0"/>
              <a:t>What is a species?</a:t>
            </a:r>
          </a:p>
          <a:p>
            <a:r>
              <a:rPr lang="en-US" sz="2400" dirty="0"/>
              <a:t>A species is a </a:t>
            </a:r>
            <a:r>
              <a:rPr lang="en-AU" sz="2400" dirty="0"/>
              <a:t>group of organisms that share a gene pool; all members of the same species have the capacity to interbreed to produce fertile offspring as long as they are not prevented by any physical barrier</a:t>
            </a:r>
            <a:r>
              <a:rPr lang="en-AU" sz="2400" dirty="0" smtClean="0"/>
              <a:t>.</a:t>
            </a:r>
          </a:p>
          <a:p>
            <a:endParaRPr lang="en-AU" sz="2400" dirty="0" smtClean="0"/>
          </a:p>
          <a:p>
            <a:pPr marL="514350" indent="-514350">
              <a:buAutoNum type="arabicPlain" startAt="2"/>
            </a:pPr>
            <a:r>
              <a:rPr lang="en-US" sz="2800" dirty="0" smtClean="0"/>
              <a:t>The biological species concept</a:t>
            </a:r>
          </a:p>
          <a:p>
            <a:r>
              <a:rPr lang="en-AU" sz="2400" dirty="0"/>
              <a:t>The biological species concept is the definition of a species based on the capacity of individuals to interbreed.</a:t>
            </a:r>
          </a:p>
          <a:p>
            <a:endParaRPr lang="en-US" sz="2800" dirty="0"/>
          </a:p>
          <a:p>
            <a:pPr marL="514350" indent="-514350">
              <a:buAutoNum type="arabicPlain" startAt="2"/>
            </a:pPr>
            <a:endParaRPr lang="en-US" sz="2800" dirty="0" smtClean="0"/>
          </a:p>
          <a:p>
            <a:pPr marL="514350" indent="-514350">
              <a:buAutoNum type="arabicPlain" startAt="2"/>
            </a:pPr>
            <a:endParaRPr lang="en-US" sz="2800" dirty="0" smtClean="0"/>
          </a:p>
        </p:txBody>
      </p:sp>
      <p:sp>
        <p:nvSpPr>
          <p:cNvPr id="9" name="Title 8"/>
          <p:cNvSpPr>
            <a:spLocks noGrp="1"/>
          </p:cNvSpPr>
          <p:nvPr>
            <p:ph type="title"/>
          </p:nvPr>
        </p:nvSpPr>
        <p:spPr>
          <a:xfrm>
            <a:off x="381000" y="1093551"/>
            <a:ext cx="8229600" cy="685800"/>
          </a:xfrm>
        </p:spPr>
        <p:txBody>
          <a:bodyPr/>
          <a:lstStyle/>
          <a:p>
            <a:r>
              <a:rPr lang="en-US" sz="3600" b="1" dirty="0" smtClean="0">
                <a:solidFill>
                  <a:schemeClr val="tx1"/>
                </a:solidFill>
              </a:rPr>
              <a:t>Diversity of species</a:t>
            </a:r>
            <a:endParaRPr lang="en-US" sz="3600" b="1"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91744"/>
            <a:ext cx="8534400" cy="6155531"/>
          </a:xfrm>
          <a:prstGeom prst="rect">
            <a:avLst/>
          </a:prstGeom>
        </p:spPr>
        <p:txBody>
          <a:bodyPr wrap="square">
            <a:spAutoFit/>
          </a:bodyPr>
          <a:lstStyle/>
          <a:p>
            <a:endParaRPr lang="en-AU" dirty="0"/>
          </a:p>
          <a:p>
            <a:r>
              <a:rPr lang="en-AU" sz="2800" dirty="0" smtClean="0"/>
              <a:t>3. </a:t>
            </a:r>
            <a:r>
              <a:rPr lang="en-US" sz="2800" dirty="0" smtClean="0"/>
              <a:t>Limitations </a:t>
            </a:r>
            <a:r>
              <a:rPr lang="en-US" sz="2800" dirty="0"/>
              <a:t>of the biological species model</a:t>
            </a:r>
          </a:p>
          <a:p>
            <a:endParaRPr lang="en-AU" dirty="0"/>
          </a:p>
          <a:p>
            <a:pPr marL="285750" indent="-285750">
              <a:buFont typeface="Arial" pitchFamily="34" charset="0"/>
              <a:buChar char="•"/>
            </a:pPr>
            <a:r>
              <a:rPr lang="en-AU" sz="2400" dirty="0" smtClean="0"/>
              <a:t>It </a:t>
            </a:r>
            <a:r>
              <a:rPr lang="en-AU" sz="2400" dirty="0"/>
              <a:t>is not possible to apply it to fossils of extinct organisms, since it is never possible to really know which individuals could interbreed with another. </a:t>
            </a:r>
            <a:endParaRPr lang="en-AU" sz="2400" dirty="0" smtClean="0"/>
          </a:p>
          <a:p>
            <a:pPr marL="285750" indent="-285750">
              <a:buFont typeface="Arial" pitchFamily="34" charset="0"/>
              <a:buChar char="•"/>
            </a:pPr>
            <a:r>
              <a:rPr lang="en-AU" sz="2400" dirty="0" smtClean="0"/>
              <a:t>Often</a:t>
            </a:r>
            <a:r>
              <a:rPr lang="en-AU" sz="2400" dirty="0"/>
              <a:t>, where two identified species have populations that overlap to some extent, there are zones where </a:t>
            </a:r>
            <a:r>
              <a:rPr lang="en-AU" sz="2400" b="1" dirty="0"/>
              <a:t>hybrid </a:t>
            </a:r>
            <a:r>
              <a:rPr lang="en-AU" sz="2400" dirty="0"/>
              <a:t>organisms exist. Hybrids are difficult to classify since they are the result of individuals from two different species interbreeding. They generally do not survive well outside restricted hybrid zones and generally do not displace either of the parent species, but they do play an important role within the </a:t>
            </a:r>
            <a:r>
              <a:rPr lang="en-AU" sz="2400" dirty="0" smtClean="0"/>
              <a:t>ecosystem.</a:t>
            </a:r>
          </a:p>
          <a:p>
            <a:pPr marL="285750" indent="-285750">
              <a:buFont typeface="Arial" pitchFamily="34" charset="0"/>
              <a:buChar char="•"/>
            </a:pPr>
            <a:r>
              <a:rPr lang="en-AU" sz="2400" dirty="0" smtClean="0"/>
              <a:t> Asexual organisms do not interbreed and so cannot be classified using this definition.</a:t>
            </a:r>
          </a:p>
          <a:p>
            <a:pPr marL="285750" indent="-285750">
              <a:buFont typeface="Arial" pitchFamily="34" charset="0"/>
              <a:buChar char="•"/>
            </a:pPr>
            <a:endParaRPr lang="en-AU" dirty="0"/>
          </a:p>
        </p:txBody>
      </p:sp>
    </p:spTree>
    <p:extLst>
      <p:ext uri="{BB962C8B-B14F-4D97-AF65-F5344CB8AC3E}">
        <p14:creationId xmlns:p14="http://schemas.microsoft.com/office/powerpoint/2010/main" val="2515170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4</a:t>
            </a:r>
            <a:r>
              <a:rPr lang="en-US" sz="2800" dirty="0"/>
              <a:t>	Other species concepts</a:t>
            </a:r>
          </a:p>
          <a:p>
            <a:r>
              <a:rPr lang="en-AU" sz="2400" kern="1200" dirty="0" smtClean="0"/>
              <a:t>When </a:t>
            </a:r>
            <a:r>
              <a:rPr lang="en-AU" sz="2400" kern="1200" dirty="0"/>
              <a:t>examining fossils, the </a:t>
            </a:r>
            <a:r>
              <a:rPr lang="en-AU" sz="2400" b="1" kern="1200" dirty="0"/>
              <a:t>morphological species concept </a:t>
            </a:r>
            <a:r>
              <a:rPr lang="en-AU" sz="2400" kern="1200" dirty="0"/>
              <a:t>is most commonly applied. This concept characterises a species by its form, or morphology</a:t>
            </a:r>
            <a:r>
              <a:rPr lang="en-AU" sz="2400" kern="1200" dirty="0" smtClean="0"/>
              <a:t>.</a:t>
            </a:r>
          </a:p>
          <a:p>
            <a:r>
              <a:rPr lang="en-AU" sz="2400" kern="1200" dirty="0" smtClean="0"/>
              <a:t> </a:t>
            </a:r>
            <a:r>
              <a:rPr lang="en-AU" sz="2400" kern="1200" dirty="0"/>
              <a:t>The </a:t>
            </a:r>
            <a:r>
              <a:rPr lang="en-AU" sz="2400" b="1" kern="1200" dirty="0"/>
              <a:t>phylogenetic species concept </a:t>
            </a:r>
            <a:r>
              <a:rPr lang="en-AU" sz="2400" kern="1200" dirty="0"/>
              <a:t>identifies a species as being the smallest group of organisms who can all trace their origins to a single common ancestor. This is, in fact, an important feature of all classification systems used today.</a:t>
            </a:r>
            <a:endParaRPr lang="en-US" sz="2400" kern="1200" dirty="0"/>
          </a:p>
        </p:txBody>
      </p:sp>
    </p:spTree>
    <p:extLst>
      <p:ext uri="{BB962C8B-B14F-4D97-AF65-F5344CB8AC3E}">
        <p14:creationId xmlns:p14="http://schemas.microsoft.com/office/powerpoint/2010/main" val="3452226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9125</TotalTime>
  <Words>2105</Words>
  <Application>Microsoft Office PowerPoint</Application>
  <PresentationFormat>On-screen Show (4:3)</PresentationFormat>
  <Paragraphs>84</Paragraphs>
  <Slides>13</Slides>
  <Notes>8</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Theme1</vt:lpstr>
      <vt:lpstr>Chapter 1: Biodiversity</vt:lpstr>
      <vt:lpstr>The diversity of life</vt:lpstr>
      <vt:lpstr>Voyage of discovery </vt:lpstr>
      <vt:lpstr>PowerPoint Presentation</vt:lpstr>
      <vt:lpstr> What is biodiversity?  Biodiversity: the variety of living things.  “the variability within species, between species, and between ecosystems.”  Scientists have come to recognise biodiversity at a number of different levels.  1. The level of species. A species is most often defined as a group of morphologically similar organisms that is capable of interbreeding to produce fertile offspring.  2. The level of ecosystem. Organisms live in quite complex communities and a range of different physical Environments. Consider the difference between the sorts of communities and physical conditions present in the alpine regions of Australia with those found in the tropics.  </vt:lpstr>
      <vt:lpstr>PowerPoint Presentation</vt:lpstr>
      <vt:lpstr>Diversity of species</vt:lpstr>
      <vt:lpstr>PowerPoint Presentation</vt:lpstr>
      <vt:lpstr>PowerPoint Presentation</vt:lpstr>
      <vt:lpstr>Biodiversity of Australia </vt:lpstr>
      <vt:lpstr>PowerPoint Presentation</vt:lpstr>
      <vt:lpstr>Development of the ecosystem concept – still a work in progress!</vt:lpstr>
      <vt:lpstr>PowerPoint Presentation</vt:lpstr>
    </vt:vector>
  </TitlesOfParts>
  <Company>Cengage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LANCASTER Helen</cp:lastModifiedBy>
  <cp:revision>476</cp:revision>
  <dcterms:created xsi:type="dcterms:W3CDTF">2009-07-02T12:34:17Z</dcterms:created>
  <dcterms:modified xsi:type="dcterms:W3CDTF">2016-02-02T02:24:37Z</dcterms:modified>
</cp:coreProperties>
</file>